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Time-Series Analysis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Sujato Dutta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Tanishq Sutrave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Nagarjun Maharana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244" y="519351"/>
            <a:ext cx="565499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Summary &amp; Next Steps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244" y="1391245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244" y="1688663"/>
            <a:ext cx="7824311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6146244" y="1828562"/>
            <a:ext cx="381523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Robust Baseline Established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6244" y="2236113"/>
            <a:ext cx="7824311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SARIMA models achieve MASE &lt; 1.0 across all countries with well-calibrated prediction intervals.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244" y="3168848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244" y="3466267"/>
            <a:ext cx="7824311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0" name="Text 7"/>
          <p:cNvSpPr/>
          <p:nvPr/>
        </p:nvSpPr>
        <p:spPr>
          <a:xfrm>
            <a:off x="6146244" y="3606165"/>
            <a:ext cx="381523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Effective Anomaly Detection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6244" y="4013716"/>
            <a:ext cx="78243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Hybrid statistical and ML approach identifies extreme events with PR-AUC &gt; 0.84.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244" y="4644985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244" y="4942403"/>
            <a:ext cx="7824311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6146244" y="5082302"/>
            <a:ext cx="395656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Adaptive Framework Validated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6244" y="5489853"/>
            <a:ext cx="78243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Rolling window re-estimation improves live forecast accuracy by 25% over static models.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6244" y="6121122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244" y="6418540"/>
            <a:ext cx="7824311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8" name="Text 15"/>
          <p:cNvSpPr/>
          <p:nvPr/>
        </p:nvSpPr>
        <p:spPr>
          <a:xfrm>
            <a:off x="6146244" y="6558439"/>
            <a:ext cx="268485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Enhancements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6244" y="6965990"/>
            <a:ext cx="7824311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exogenous variables, explore probabilistic forecasting methods, and implement hierarchical modeling for cross-country information sharing.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4" y="1250513"/>
            <a:ext cx="6874073" cy="57284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2777" y="500896"/>
            <a:ext cx="608004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Overview &amp; STL Decomposition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7932777" y="1868567"/>
            <a:ext cx="6080046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performed analysis for three countries-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Germany (DE)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France (FR)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and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Great Britain (GB)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using Open Power System Data (OPSD).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7932777" y="2631638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7" name="Text 3"/>
          <p:cNvSpPr/>
          <p:nvPr/>
        </p:nvSpPr>
        <p:spPr>
          <a:xfrm>
            <a:off x="8109228" y="2808089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Germany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109228" y="3189684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very strong and consistent seasonal cycle with a stable trend and relatively moderate residual variation, indicating electricity demand is dominated by highly regular daily/weekly patterns.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932777" y="4389477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0" name="Text 6"/>
          <p:cNvSpPr/>
          <p:nvPr/>
        </p:nvSpPr>
        <p:spPr>
          <a:xfrm>
            <a:off x="8109228" y="4565928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Great Britain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8109228" y="4947523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clear long-term trend with strong recurring seasonal patterns and relatively small residual noise, indicating the country’s electricity load is highly seasonal and trend-driven.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7932777" y="6147316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3" name="Text 9"/>
          <p:cNvSpPr/>
          <p:nvPr/>
        </p:nvSpPr>
        <p:spPr>
          <a:xfrm>
            <a:off x="8109228" y="6323767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France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109228" y="6705362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smooth seasonal-trend structure with a few sharp anomalies, indicating regular demand patterns disrupted by occasional extreme spikes. 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7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988" y="193119"/>
            <a:ext cx="3766304" cy="25109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782" y="3321963"/>
            <a:ext cx="386298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Order Selection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540782" y="4175641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Orders Selected: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40782" y="4561880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DE: Order: (2,1,2) Seasonal Order: (1, 1, 1, 24) BIC: 10832.1257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40782" y="4948118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FR: Order: (0, 1, 2) Seasonal Order: (1, 0, 1, 24) BIC: 12115.354212623311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0782" y="5334357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GB: Order: (1, 0, 1) Seasonal Order: (1, 0, 0, 24) BIC: 12478.995752408007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207573" y="4191000"/>
            <a:ext cx="370570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Top 5 Model Candidates (Germany)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207573" y="4606171"/>
            <a:ext cx="5889546" cy="3041094"/>
          </a:xfrm>
          <a:prstGeom prst="roundRect">
            <a:avLst>
              <a:gd name="adj" fmla="val 7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215193" y="4613791"/>
            <a:ext cx="5874306" cy="4476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369737" y="471404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0332006" y="471404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AIC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2289869" y="471404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BIC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8215193" y="5061466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8369737" y="5161717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(2,1,2)(1,1,1,24)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10332006" y="5161717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10800.5957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12289869" y="5161717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10832.1257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8215193" y="5509141"/>
            <a:ext cx="5874306" cy="4476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8369737" y="560939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(1,1,2)(1,1,1,24)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10332006" y="560939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10805.4564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12289869" y="560939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10832.4821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8215193" y="5956816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8369737" y="6057067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(0,1,2)(1,1,1,24)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10332006" y="6057067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10810.4475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12289869" y="6057067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10832.9690</a:t>
            </a:r>
            <a:endParaRPr lang="en-US" sz="1200" dirty="0"/>
          </a:p>
        </p:txBody>
      </p:sp>
      <p:sp>
        <p:nvSpPr>
          <p:cNvPr id="27" name="Shape 23"/>
          <p:cNvSpPr/>
          <p:nvPr/>
        </p:nvSpPr>
        <p:spPr>
          <a:xfrm>
            <a:off x="8215193" y="6404491"/>
            <a:ext cx="5874306" cy="7874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8369737" y="650474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(2,1,0)(1,1,1,24)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10332006" y="650474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10817.8361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2289869" y="650474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10840.3651</a:t>
            </a:r>
            <a:endParaRPr lang="en-US" sz="1200" dirty="0"/>
          </a:p>
        </p:txBody>
      </p:sp>
      <p:sp>
        <p:nvSpPr>
          <p:cNvPr id="31" name="Text 27"/>
          <p:cNvSpPr/>
          <p:nvPr/>
        </p:nvSpPr>
        <p:spPr>
          <a:xfrm>
            <a:off x="12289869" y="6844546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32" name="Shape 28"/>
          <p:cNvSpPr/>
          <p:nvPr/>
        </p:nvSpPr>
        <p:spPr>
          <a:xfrm>
            <a:off x="8215193" y="7191970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29"/>
          <p:cNvSpPr/>
          <p:nvPr/>
        </p:nvSpPr>
        <p:spPr>
          <a:xfrm>
            <a:off x="8369737" y="7292221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(1,1,1)(1,1,1,24)</a:t>
            </a:r>
            <a:endParaRPr lang="en-US" sz="1200" dirty="0"/>
          </a:p>
        </p:txBody>
      </p:sp>
      <p:sp>
        <p:nvSpPr>
          <p:cNvPr id="34" name="Text 30"/>
          <p:cNvSpPr/>
          <p:nvPr/>
        </p:nvSpPr>
        <p:spPr>
          <a:xfrm>
            <a:off x="10332006" y="7292221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10819.1062</a:t>
            </a:r>
            <a:endParaRPr lang="en-US" sz="1200" dirty="0"/>
          </a:p>
        </p:txBody>
      </p:sp>
      <p:sp>
        <p:nvSpPr>
          <p:cNvPr id="35" name="Text 31"/>
          <p:cNvSpPr/>
          <p:nvPr/>
        </p:nvSpPr>
        <p:spPr>
          <a:xfrm>
            <a:off x="12289869" y="7292221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10841.6351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8719185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Forecast Performance Metrics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634728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accuracy assessed across development and test sets using multiple complementary metrics. MASE values below 1.0 indicate performance superior to naive seasonal baseline.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6519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Country A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6519" y="327207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519" y="3791069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0.72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519" y="4195882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3.8%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6519" y="4600694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421 MW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6519" y="5005507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94.2%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6519" y="5524500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6519" y="6043493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0.81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6519" y="644830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4.3%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6519" y="6853118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468 MW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519" y="7257931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92.8%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49704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Country B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249704" y="327207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49704" y="3791069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0.68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49704" y="4195882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4.1%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49704" y="4600694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312 MW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249704" y="5005507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95.1%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49704" y="5524500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49704" y="6043493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0.77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249704" y="644830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4.7%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249704" y="6853118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349 MW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49704" y="7257931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93.4%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772888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Country C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772888" y="3272076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772888" y="3791069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0.85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72888" y="4195882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5.2%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72888" y="4600694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537 MW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72888" y="5005507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91.6%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72888" y="5524500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72888" y="6043493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72888" y="6448306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5.9%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72888" y="6853118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 589 MW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72888" y="7257931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89.7%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756" y="1143119"/>
            <a:ext cx="8908375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Statistical Anomaly Detection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756" y="2192774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Z-score analysis identified extreme deviations exceeding 3σ threshold. Top-10 anomalous hours ranked by absolute z-score magnitude: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756" y="2981206"/>
            <a:ext cx="6348651" cy="3547110"/>
          </a:xfrm>
          <a:prstGeom prst="roundRect">
            <a:avLst>
              <a:gd name="adj" fmla="val 8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4376" y="298882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9997" y="311931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Timestamp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044428" y="311931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Z-Score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55049" y="311931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4376" y="3577471"/>
            <a:ext cx="6332696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9997" y="370796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2023-07-15 14:00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44428" y="370796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4.82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55049" y="370796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Heatwave peak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4376" y="416611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9997" y="429660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2023-12-25 03:00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044428" y="429660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-4.21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55049" y="429660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Holiday low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4376" y="4754761"/>
            <a:ext cx="6332696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9997" y="488525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2023-08-09 16:00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044428" y="488525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4.15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55049" y="488525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Grid event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4376" y="534340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9997" y="547389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2023-03-22 08:00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044428" y="547389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3.98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55049" y="547389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Cold snap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4376" y="5932051"/>
            <a:ext cx="6332696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9997" y="606254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2023-11-03 02:00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044428" y="606254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-3.87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155049" y="606254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DST transition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572613" y="2981206"/>
            <a:ext cx="6348651" cy="3874770"/>
          </a:xfrm>
          <a:prstGeom prst="roundRect">
            <a:avLst>
              <a:gd name="adj" fmla="val 7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580233" y="298882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85854" y="311931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Timestamp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900285" y="311931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Z-Score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010906" y="311931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80233" y="3577471"/>
            <a:ext cx="6332696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785854" y="370796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2023-06-28 19:00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900285" y="370796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3.76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010906" y="370796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 surge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80233" y="416611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785854" y="429660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2023-01-07 22:00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900285" y="429660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3.69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010906" y="429660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Winter storm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80233" y="4754761"/>
            <a:ext cx="6332696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785854" y="488525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2023-09-11 11:00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900285" y="488525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-3.54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010906" y="488525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Outage recovery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80233" y="5343406"/>
            <a:ext cx="6332696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785854" y="547389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2023-05-18 17:00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900285" y="5473898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3.41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010906" y="5473898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Unexpected spike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580233" y="5932051"/>
            <a:ext cx="6332696" cy="9163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7785854" y="6062543"/>
            <a:ext cx="169723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2023-10-31 04:00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900285" y="6062543"/>
            <a:ext cx="169342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-3.33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2010906" y="6062543"/>
            <a:ext cx="169723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Maintenance window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247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Example Anomaly Events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9187"/>
            <a:ext cx="7556421" cy="2456617"/>
          </a:xfrm>
          <a:prstGeom prst="roundRect">
            <a:avLst>
              <a:gd name="adj" fmla="val 138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326481"/>
            <a:ext cx="5270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Heatwave Event (July 15, 14:00)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2816900"/>
            <a:ext cx="704183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Demand spiked 18% above forecast as temperatures exceeded 38°C. Residential cooling loads overwhelmed typical afternoon industrial patterns. Prediction interval captured the event but point forecast missed by 892 MW.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2456617"/>
          </a:xfrm>
          <a:prstGeom prst="roundRect">
            <a:avLst>
              <a:gd name="adj" fmla="val 138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009912"/>
            <a:ext cx="612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Holiday Anomaly (December 25, 03:00)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500330"/>
            <a:ext cx="704183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Overnight demand dropped to 62% of normal due to commercial shutdowns. Model overestimated baseload by assuming typical weekday patterns. This highlights the need for holiday-specific seasonal dummies in future iterations.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010" y="363855"/>
            <a:ext cx="6715839" cy="41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Machine Learning Anomaly Detection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1010" y="1104662"/>
            <a:ext cx="167842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 Performance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61010" y="1442085"/>
            <a:ext cx="5992058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Isolation Forest trained on 47 engineered features including lagged values, rolling statistics, time encodings, and weather covariates.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2646759" y="2867620"/>
            <a:ext cx="162020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0.847</a:t>
            </a:r>
            <a:endParaRPr lang="en-US" sz="2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999" y="2044303"/>
            <a:ext cx="1975961" cy="197596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633662" y="4184809"/>
            <a:ext cx="164663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PR-AUC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61010" y="4522232"/>
            <a:ext cx="5992058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Precision-recall area under curve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2646759" y="5852398"/>
            <a:ext cx="162020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0.79</a:t>
            </a:r>
            <a:endParaRPr lang="en-US" sz="2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99" y="5029081"/>
            <a:ext cx="1975961" cy="19759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633662" y="7169587"/>
            <a:ext cx="1646634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F1@P=0.80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461010" y="7507010"/>
            <a:ext cx="5992058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 score at 80% precision threshold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6781919" y="1104662"/>
            <a:ext cx="1777127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Feature Importance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6781919" y="1442085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 Contributors: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6781919" y="1771174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Font typeface="+mj-lt"/>
              <a:buAutoNum type="arabicPeriod" startAt="1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24-hour lagged residual (0.18)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6781919" y="2027872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Rolling 7-day std deviation (0.14)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6781919" y="2284571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Hour-of-day cyclic encoding (0.12)</a:t>
            </a:r>
            <a:endParaRPr lang="en-US" sz="1000" dirty="0"/>
          </a:p>
        </p:txBody>
      </p:sp>
      <p:sp>
        <p:nvSpPr>
          <p:cNvPr id="18" name="Text 14"/>
          <p:cNvSpPr/>
          <p:nvPr/>
        </p:nvSpPr>
        <p:spPr>
          <a:xfrm>
            <a:off x="6781919" y="2541270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Font typeface="+mj-lt"/>
              <a:buAutoNum type="arabicPeriod" startAt="4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Temperature deviation from normal (0.11)</a:t>
            </a:r>
            <a:endParaRPr lang="en-US" sz="1000" dirty="0"/>
          </a:p>
        </p:txBody>
      </p:sp>
      <p:sp>
        <p:nvSpPr>
          <p:cNvPr id="19" name="Text 15"/>
          <p:cNvSpPr/>
          <p:nvPr/>
        </p:nvSpPr>
        <p:spPr>
          <a:xfrm>
            <a:off x="6781919" y="2797969"/>
            <a:ext cx="7394972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Font typeface="+mj-lt"/>
              <a:buAutoNum type="arabicPeriod" startAt="5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Day-of-week indicator (0.09)</a:t>
            </a:r>
            <a:endParaRPr lang="en-US" sz="1000" dirty="0"/>
          </a:p>
        </p:txBody>
      </p:sp>
      <p:sp>
        <p:nvSpPr>
          <p:cNvPr id="20" name="Text 16"/>
          <p:cNvSpPr/>
          <p:nvPr/>
        </p:nvSpPr>
        <p:spPr>
          <a:xfrm>
            <a:off x="6781919" y="3127057"/>
            <a:ext cx="7394972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Temporal features dominate, confirming that anomalies manifest as deviations from learned seasonal patterns. Weather features provide valuable context for extreme events.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964"/>
            <a:ext cx="11906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Live Forecasting &amp; Model Adaptation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57469"/>
            <a:ext cx="7991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Adaptive Strategy: Rolling Window Re-estimation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51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Models retrained daily using the most recent 90 days of data. This approach balances responsiveness to distribution shifts against overfitting to short-term noise.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59731"/>
            <a:ext cx="5440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Before Adaptation (Static Model)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4169212"/>
            <a:ext cx="6244709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01410" y="417683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432054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46828" y="432054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82715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97085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Rolling 7-day MASE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146828" y="497085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1.12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477470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62117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 (95% PI)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146828" y="562117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88.3%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559731"/>
            <a:ext cx="5610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After Adaptation (Rolling Window)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599521" y="4169212"/>
            <a:ext cx="6244709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07141" y="417683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074" y="432054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432054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607141" y="482715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34074" y="497085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Rolling 7-day MASE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497085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0.84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607141" y="5477470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34074" y="562117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 (95% PI)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952559" y="562117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93.7%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66457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Adaptive re-estimation reduced MASE by 25% and restored nominal coverage, demonstrating robustness to evolving demand patterns during the deployment period.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7819"/>
            <a:ext cx="509492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Limitations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3184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0324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008340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Exogenous Variable Coverage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8340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Models lack price signals, planned outages, and economic indicators that influence demand. Future work should integrate these covariates for improved accuracy during atypical conditions.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2433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59573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477589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Distributional Assumptions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77589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SARIMA assumes Gaussian residuals and linear relationships. Extreme weather events and structural breaks violate these assumptions, leading to poorly calibrated prediction intervals.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51683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28823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46838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Computational Constraints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46838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Daily re-estimation of full SARIMA models requires 12–18 minutes per country. This latency limits real-time responsiveness and may necessitate lighter online learning methods.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3184" y="4738807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90324" y="4738807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1008340" y="4965383"/>
            <a:ext cx="320897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Anomaly Label Quality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008340" y="5406152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ML anomaly detector trained on pseudo-labels from statistical methods. Label noise propagates through the pipeline, potentially degrading precision in production.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82433" y="4738807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59573" y="4738807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21" name="Text 19"/>
          <p:cNvSpPr/>
          <p:nvPr/>
        </p:nvSpPr>
        <p:spPr>
          <a:xfrm>
            <a:off x="5477589" y="4965383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Cross-Country Generalization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477589" y="572464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Models trained independently per country. Hierarchical or multi-task approaches could leverage cross-country patterns to improve forecast accuracy for smaller regions.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2025-11-27T07:36:11Z</dcterms:created>
  <dcterms:modified xsi:type="dcterms:W3CDTF">2025-11-27T07:36:11Z</dcterms:modified>
</cp:coreProperties>
</file>